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7" r:id="rId3"/>
    <p:sldId id="548" r:id="rId4"/>
    <p:sldId id="546" r:id="rId5"/>
    <p:sldId id="547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0" autoAdjust="0"/>
    <p:restoredTop sz="99112" autoAdjust="0"/>
  </p:normalViewPr>
  <p:slideViewPr>
    <p:cSldViewPr snapToGrid="0">
      <p:cViewPr varScale="1">
        <p:scale>
          <a:sx n="74" d="100"/>
          <a:sy n="74" d="100"/>
        </p:scale>
        <p:origin x="48" y="45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SA6#55, 21 – 26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S6-232212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SA#100 Rel-19 Planning Input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Overview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Maximum number of TUs in SA6 for Release 19</a:t>
            </a:r>
          </a:p>
          <a:p>
            <a:pPr marL="811587" lvl="1" indent="-354387">
              <a:defRPr/>
            </a:pPr>
            <a:r>
              <a:rPr lang="en-US" altLang="en-US" sz="2800" dirty="0"/>
              <a:t>9 SA6 ordinary meetings with 20 TUs per meeting = 180 TUs for Rel-19</a:t>
            </a:r>
          </a:p>
          <a:p>
            <a:pPr marL="1268787" lvl="2" indent="-354387">
              <a:defRPr/>
            </a:pPr>
            <a:r>
              <a:rPr lang="en-US" altLang="en-US" sz="2400" dirty="0"/>
              <a:t>SA6 has maximum two parallel sessions for up to 10 quarters</a:t>
            </a:r>
          </a:p>
          <a:p>
            <a:pPr marL="811587" lvl="1" indent="-354387">
              <a:defRPr/>
            </a:pPr>
            <a:r>
              <a:rPr lang="en-US" altLang="en-US" sz="2800" dirty="0"/>
              <a:t>20 TUs are allocated for corrections</a:t>
            </a:r>
          </a:p>
          <a:p>
            <a:pPr marL="811587" lvl="1" indent="-354387">
              <a:defRPr/>
            </a:pPr>
            <a:r>
              <a:rPr lang="en-US" altLang="en-US" sz="2800" dirty="0"/>
              <a:t>160 TUs are allocated to other SIs/WIs</a:t>
            </a:r>
            <a:endParaRPr lang="en-GB" altLang="en-US" sz="2800" dirty="0"/>
          </a:p>
          <a:p>
            <a:pPr marL="354387" indent="-354387">
              <a:defRPr/>
            </a:pPr>
            <a:r>
              <a:rPr lang="en-GB" altLang="en-US" sz="3200" dirty="0"/>
              <a:t>Maximum number of SIs/WIs</a:t>
            </a:r>
          </a:p>
          <a:p>
            <a:pPr marL="811587" lvl="1" indent="-354387">
              <a:defRPr/>
            </a:pPr>
            <a:r>
              <a:rPr lang="en-US" altLang="en-US" sz="2800" dirty="0"/>
              <a:t>SA6 does not use this metric</a:t>
            </a:r>
          </a:p>
          <a:p>
            <a:pPr marL="354387" indent="-354387">
              <a:defRPr/>
            </a:pPr>
            <a:r>
              <a:rPr lang="en-US" altLang="en-US" sz="3200" dirty="0"/>
              <a:t>Maximum TUs per topic</a:t>
            </a:r>
          </a:p>
          <a:p>
            <a:pPr marL="811587" lvl="1" indent="-354387">
              <a:defRPr/>
            </a:pPr>
            <a:r>
              <a:rPr lang="en-US" altLang="en-US" sz="2800" dirty="0"/>
              <a:t>SA6 does not use this metric</a:t>
            </a:r>
          </a:p>
          <a:p>
            <a:pPr marL="811587" lvl="1" indent="-354387">
              <a:defRPr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Agreed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Agreed = An SA6 SID or WID is sent to SA#100 for Approval</a:t>
            </a:r>
          </a:p>
          <a:p>
            <a:pPr marL="811587" lvl="1" indent="-354387">
              <a:defRPr/>
            </a:pPr>
            <a:r>
              <a:rPr lang="en-US" altLang="en-US" sz="2800" dirty="0"/>
              <a:t>MCShAC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eMMTelApp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5GMSG_Ph3</a:t>
            </a:r>
          </a:p>
          <a:p>
            <a:pPr marL="811587" lvl="1" indent="-354387">
              <a:defRPr/>
            </a:pPr>
            <a:r>
              <a:rPr lang="en-US" altLang="en-US" sz="2800" dirty="0"/>
              <a:t>EnhLocApp_Ph2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EnhMC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Enh4FRMCS</a:t>
            </a:r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957935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Endorsed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515831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Endorsed = Proposed with at least the minimum number of supporting IMs with no conceptual objections, but no SID/WID agreed for input to SA#100 (Discussion ongoing)</a:t>
            </a:r>
          </a:p>
          <a:p>
            <a:pPr marL="811587" lvl="1" indent="-354387">
              <a:defRPr/>
            </a:pPr>
            <a:r>
              <a:rPr lang="en-US" altLang="en-US" sz="2800" dirty="0"/>
              <a:t>UASAPP_Ph3</a:t>
            </a:r>
          </a:p>
          <a:p>
            <a:pPr marL="811587" lvl="1" indent="-354387">
              <a:defRPr/>
            </a:pPr>
            <a:r>
              <a:rPr lang="en-US" altLang="en-US" sz="2800" dirty="0"/>
              <a:t>Metaverse</a:t>
            </a:r>
          </a:p>
          <a:p>
            <a:pPr marL="811587" lvl="1" indent="-354387">
              <a:defRPr/>
            </a:pPr>
            <a:r>
              <a:rPr lang="en-US" altLang="en-US" sz="2800" dirty="0"/>
              <a:t>EDGEAPP_Ph3</a:t>
            </a:r>
          </a:p>
          <a:p>
            <a:pPr marL="811587" lvl="1" indent="-354387">
              <a:defRPr/>
            </a:pPr>
            <a:r>
              <a:rPr lang="en-US" altLang="en-US" sz="2800" dirty="0"/>
              <a:t>Satellite</a:t>
            </a:r>
          </a:p>
          <a:p>
            <a:pPr marL="811587" lvl="1" indent="-354387">
              <a:defRPr/>
            </a:pPr>
            <a:r>
              <a:rPr lang="en-US" altLang="en-US" sz="2800" dirty="0"/>
              <a:t>XR</a:t>
            </a:r>
          </a:p>
          <a:p>
            <a:pPr marL="811587" lvl="1" indent="-354387">
              <a:defRPr/>
            </a:pPr>
            <a:r>
              <a:rPr lang="en-US" altLang="en-US" sz="2800" dirty="0"/>
              <a:t>Sensing (Subject to SA2 decision)</a:t>
            </a:r>
          </a:p>
          <a:p>
            <a:pPr marL="811587" lvl="1" indent="-354387">
              <a:defRPr/>
            </a:pPr>
            <a:r>
              <a:rPr lang="en-US" altLang="en-US" sz="2800" dirty="0" err="1"/>
              <a:t>AIMLApp</a:t>
            </a:r>
            <a:endParaRPr lang="en-US" altLang="en-US" sz="28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287905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Candidate Rel-19 topics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3200" dirty="0"/>
              <a:t>Candidate = Proposals with no consensus, Discussion ongoing</a:t>
            </a:r>
          </a:p>
          <a:p>
            <a:pPr marL="811587" lvl="1" indent="-354387">
              <a:defRPr/>
            </a:pPr>
            <a:r>
              <a:rPr lang="en-US" altLang="en-US" sz="2800" dirty="0"/>
              <a:t>SNAAPP_EXT</a:t>
            </a:r>
          </a:p>
          <a:p>
            <a:pPr marL="811587" lvl="1" indent="-354387">
              <a:defRPr/>
            </a:pPr>
            <a:r>
              <a:rPr lang="en-US" altLang="en-US" sz="2800" dirty="0"/>
              <a:t>FFAPP/</a:t>
            </a:r>
            <a:r>
              <a:rPr lang="en-US" altLang="en-US" sz="2800" dirty="0" err="1"/>
              <a:t>DetNet</a:t>
            </a:r>
            <a:endParaRPr lang="en-US" altLang="en-US" sz="2800" dirty="0"/>
          </a:p>
          <a:p>
            <a:pPr marL="811587" lvl="1" indent="-354387">
              <a:defRPr/>
            </a:pPr>
            <a:r>
              <a:rPr lang="en-US" altLang="en-US" sz="2800" dirty="0"/>
              <a:t>SEALDD_Ph2</a:t>
            </a:r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  <a:p>
            <a:pPr marL="354387" indent="-354387">
              <a:defRPr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325640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28147</TotalTime>
  <Words>194</Words>
  <Application>Microsoft Office PowerPoint</Application>
  <PresentationFormat>Widescreen</PresentationFormat>
  <Paragraphs>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   SA#100 Rel-19 Planning Input</vt:lpstr>
      <vt:lpstr>Overview</vt:lpstr>
      <vt:lpstr>Agreed Rel-19 topics</vt:lpstr>
      <vt:lpstr>Endorsed Rel-19 topics</vt:lpstr>
      <vt:lpstr>Candidate Rel-19 topics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2241</cp:revision>
  <dcterms:created xsi:type="dcterms:W3CDTF">2010-02-05T13:52:04Z</dcterms:created>
  <dcterms:modified xsi:type="dcterms:W3CDTF">2023-05-26T14:07:01Z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